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3" r:id="rId4"/>
    <p:sldId id="261" r:id="rId5"/>
    <p:sldId id="258" r:id="rId6"/>
    <p:sldId id="262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50" d="100"/>
          <a:sy n="50" d="100"/>
        </p:scale>
        <p:origin x="-53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A9324D-736C-4521-902C-E171322BDD32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CDE5A0-E0EA-4E79-8A9D-490C77C3E1D1}" type="datetime1">
              <a:rPr lang="it-IT" smtClean="0"/>
              <a:t>15/11/2021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=""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6A9DFD-D01D-46F2-9F5D-64CD124556CA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=""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=""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985F1D-99DE-4FE8-9093-377AC3915E25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egnaposto data 10">
            <a:extLst>
              <a:ext uri="{FF2B5EF4-FFF2-40B4-BE49-F238E27FC236}">
                <a16:creationId xmlns=""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4D16E-427E-461B-B316-99E3B1E340F1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12" name="Segnaposto piè di pagina 11">
            <a:extLst>
              <a:ext uri="{FF2B5EF4-FFF2-40B4-BE49-F238E27FC236}">
                <a16:creationId xmlns=""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=""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=""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16C3F1-EAB4-40C7-A804-E4164A432ACC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=""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=""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3AB179-A7B4-4F53-8FBC-DA521D7752CD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=""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=""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475E4-8A13-4296-8284-4EFC212D9D0C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DAC308-8BE6-45DD-8B68-B04D02410B09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254269-30BB-4415-A3F6-02D389D24D09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CBBB0-50A8-412C-AC83-6C1A96035CC9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>
            <a:extLst>
              <a:ext uri="{FF2B5EF4-FFF2-40B4-BE49-F238E27FC236}">
                <a16:creationId xmlns=""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4D8AF99-1FFE-484F-999D-5C9E0DFBE297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10" name="Segnaposto piè di pagina 9">
            <a:extLst>
              <a:ext uri="{FF2B5EF4-FFF2-40B4-BE49-F238E27FC236}">
                <a16:creationId xmlns=""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=""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CB91F3-7F1A-4CB0-9F29-9C199284DBA2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AA6CE81-F21E-4C48-B40D-AB03A3BE863B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tangolo 17">
            <a:extLst>
              <a:ext uri="{FF2B5EF4-FFF2-40B4-BE49-F238E27FC236}">
                <a16:creationId xmlns="" xmlns:a16="http://schemas.microsoft.com/office/drawing/2014/main" id="{D6D7A0BC-0046-4CAA-8E7F-DCAFE511EA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it-IT" b="1" i="0" dirty="0">
                <a:solidFill>
                  <a:srgbClr val="000000"/>
                </a:solidFill>
                <a:effectLst/>
                <a:latin typeface="WordVisi_MSFontService"/>
              </a:rPr>
              <a:t>«Rete Brianza Giovani: </a:t>
            </a:r>
            <a:br>
              <a:rPr lang="it-IT" b="1" i="0" dirty="0">
                <a:solidFill>
                  <a:srgbClr val="000000"/>
                </a:solidFill>
                <a:effectLst/>
                <a:latin typeface="WordVisi_MSFontService"/>
              </a:rPr>
            </a:br>
            <a:r>
              <a:rPr lang="it-IT" b="1" i="0" dirty="0">
                <a:solidFill>
                  <a:srgbClr val="000000"/>
                </a:solidFill>
                <a:effectLst/>
                <a:latin typeface="WordVisi_MSFontService"/>
              </a:rPr>
              <a:t>azioni e costruzioni d’Ambito»</a:t>
            </a:r>
            <a:endParaRPr lang="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4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it-IT" b="1" i="0" dirty="0">
                <a:solidFill>
                  <a:srgbClr val="000000"/>
                </a:solidFill>
                <a:effectLst/>
                <a:latin typeface="+mj-lt"/>
              </a:rPr>
              <a:t>la Lombardia è dei giovani 2021</a:t>
            </a:r>
            <a:endParaRPr lang="it" dirty="0">
              <a:latin typeface="+mj-lt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E7C6334F-6411-41EC-AD7D-179EDD8B5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E6B02CEE-3AF8-4349-9B3E-8970E6DF62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tangolo 23">
            <a:extLst>
              <a:ext uri="{FF2B5EF4-FFF2-40B4-BE49-F238E27FC236}">
                <a16:creationId xmlns="" xmlns:a16="http://schemas.microsoft.com/office/drawing/2014/main" id="{AAA01CF0-3FB5-44EB-B7DE-F2E86374C2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=""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1258B2E0-B8DF-445A-858A-11E6E1D21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200" y="2187034"/>
            <a:ext cx="1400966" cy="53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="" xmlns:a16="http://schemas.microsoft.com/office/drawing/2014/main" id="{60656499-1B62-403C-B602-0781A916E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445" y="1005840"/>
            <a:ext cx="1544322" cy="63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D06B346F-6FCA-43E3-B38F-63E0C1C04787}"/>
              </a:ext>
            </a:extLst>
          </p:cNvPr>
          <p:cNvSpPr txBox="1"/>
          <p:nvPr/>
        </p:nvSpPr>
        <p:spPr>
          <a:xfrm flipH="1">
            <a:off x="10293494" y="1953573"/>
            <a:ext cx="14450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In collaborazione con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BBBC09F0-E94C-4A45-AAC4-7CD66B056D21}"/>
              </a:ext>
            </a:extLst>
          </p:cNvPr>
          <p:cNvSpPr txBox="1"/>
          <p:nvPr/>
        </p:nvSpPr>
        <p:spPr>
          <a:xfrm flipH="1">
            <a:off x="10260852" y="873192"/>
            <a:ext cx="14450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Con il contributo di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78BC6FB-4CEF-4B27-96E6-07E775A9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PARTNERSHIP COSTRUITA IN UN’OTTICA DI INTEGRAZIONE DI FUNZIONI E di </a:t>
            </a:r>
            <a:r>
              <a:rPr lang="it-IT" dirty="0" err="1"/>
              <a:t>COMPeTENZE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1F35435-C4FE-4493-8A02-F34AA50C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C16C3F1-EAB4-40C7-A804-E4164A432ACC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3C5994E1-D62F-4A40-9980-295FB7F58182}"/>
              </a:ext>
            </a:extLst>
          </p:cNvPr>
          <p:cNvSpPr txBox="1"/>
          <p:nvPr/>
        </p:nvSpPr>
        <p:spPr>
          <a:xfrm>
            <a:off x="667737" y="2490757"/>
            <a:ext cx="3921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Capofila: </a:t>
            </a:r>
          </a:p>
          <a:p>
            <a:r>
              <a:rPr lang="it-IT" dirty="0"/>
              <a:t>Comune di Biassono</a:t>
            </a: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250BD297-42F1-4ED9-914B-CA907BA283C8}"/>
              </a:ext>
            </a:extLst>
          </p:cNvPr>
          <p:cNvSpPr txBox="1"/>
          <p:nvPr/>
        </p:nvSpPr>
        <p:spPr>
          <a:xfrm>
            <a:off x="4390615" y="1957826"/>
            <a:ext cx="3410769" cy="42473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Partner d’Ambito:  </a:t>
            </a:r>
          </a:p>
          <a:p>
            <a:endParaRPr lang="it-IT" dirty="0">
              <a:latin typeface="+mj-lt"/>
            </a:endParaRP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Lissone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Albiate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Besana in Brianza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Biassono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Briosco</a:t>
            </a: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9F169715-B322-4FED-BEF4-FA8F0111B0F5}"/>
              </a:ext>
            </a:extLst>
          </p:cNvPr>
          <p:cNvSpPr txBox="1"/>
          <p:nvPr/>
        </p:nvSpPr>
        <p:spPr>
          <a:xfrm>
            <a:off x="8089187" y="2490757"/>
            <a:ext cx="4364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Carate Brianza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Macherio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Renate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Sovico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Triuggio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Vedano al Lambro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Veduggio con Colzano</a:t>
            </a:r>
          </a:p>
          <a:p>
            <a:pPr algn="l"/>
            <a:r>
              <a:rPr lang="it-IT" b="0" i="0" dirty="0">
                <a:solidFill>
                  <a:srgbClr val="000000"/>
                </a:solidFill>
                <a:effectLst/>
              </a:rPr>
              <a:t>Comune di Verano Brianza</a:t>
            </a:r>
          </a:p>
          <a:p>
            <a:pPr algn="l"/>
            <a:endParaRPr lang="it-IT" dirty="0">
              <a:solidFill>
                <a:srgbClr val="000000"/>
              </a:solidFill>
              <a:latin typeface="+mj-lt"/>
            </a:endParaRPr>
          </a:p>
          <a:p>
            <a:pPr algn="l"/>
            <a:endParaRPr lang="it-IT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endParaRPr lang="it-IT" dirty="0">
              <a:solidFill>
                <a:srgbClr val="000000"/>
              </a:solidFill>
              <a:latin typeface="+mj-lt"/>
            </a:endParaRPr>
          </a:p>
          <a:p>
            <a:pPr algn="l"/>
            <a:endParaRPr lang="it-IT" dirty="0">
              <a:solidFill>
                <a:srgbClr val="000000"/>
              </a:solidFill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DF55E514-6004-4638-AD3C-E4E90FD1D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29" y="3367920"/>
            <a:ext cx="3276600" cy="166687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22185BBB-483B-424C-9BDE-B25C32F27A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74" y="4976939"/>
            <a:ext cx="7562088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2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78BC6FB-4CEF-4B27-96E6-07E775A9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PARTNERSHIP COSTRUITA IN UN’OTTICA DI INTEGRAZIONE DI FUNZIONI E di </a:t>
            </a:r>
            <a:r>
              <a:rPr lang="it-IT" dirty="0" err="1"/>
              <a:t>COMPeTENZE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1F35435-C4FE-4493-8A02-F34AA50C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C16C3F1-EAB4-40C7-A804-E4164A432ACC}" type="datetime1">
              <a:rPr lang="it-IT" smtClean="0"/>
              <a:t>15/11/2021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3C5994E1-D62F-4A40-9980-295FB7F58182}"/>
              </a:ext>
            </a:extLst>
          </p:cNvPr>
          <p:cNvSpPr txBox="1"/>
          <p:nvPr/>
        </p:nvSpPr>
        <p:spPr>
          <a:xfrm>
            <a:off x="667737" y="2490757"/>
            <a:ext cx="39212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Partner privato sociale: </a:t>
            </a:r>
          </a:p>
          <a:p>
            <a:endParaRPr lang="it-IT" dirty="0"/>
          </a:p>
          <a:p>
            <a:r>
              <a:rPr lang="it-IT" dirty="0"/>
              <a:t>Coop. Meta 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Coop. Spazio Giovani</a:t>
            </a:r>
          </a:p>
          <a:p>
            <a:endParaRPr lang="it-IT" dirty="0"/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9F169715-B322-4FED-BEF4-FA8F0111B0F5}"/>
              </a:ext>
            </a:extLst>
          </p:cNvPr>
          <p:cNvSpPr txBox="1"/>
          <p:nvPr/>
        </p:nvSpPr>
        <p:spPr>
          <a:xfrm>
            <a:off x="6902472" y="2752673"/>
            <a:ext cx="43644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Partner tecnico: </a:t>
            </a:r>
          </a:p>
          <a:p>
            <a:endParaRPr lang="it-IT" dirty="0" smtClean="0"/>
          </a:p>
          <a:p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/>
              <a:t>s.r.l.</a:t>
            </a:r>
          </a:p>
          <a:p>
            <a:pPr algn="l"/>
            <a:endParaRPr lang="it-IT" dirty="0">
              <a:solidFill>
                <a:srgbClr val="000000"/>
              </a:solidFill>
              <a:latin typeface="+mj-lt"/>
            </a:endParaRPr>
          </a:p>
          <a:p>
            <a:pPr algn="l"/>
            <a:endParaRPr lang="it-IT" dirty="0">
              <a:solidFill>
                <a:srgbClr val="000000"/>
              </a:solidFill>
              <a:latin typeface="+mj-lt"/>
            </a:endParaRPr>
          </a:p>
          <a:p>
            <a:pPr algn="l"/>
            <a:endParaRPr lang="it-IT" dirty="0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it-IT" dirty="0">
                <a:solidFill>
                  <a:srgbClr val="000000"/>
                </a:solidFill>
                <a:latin typeface="+mj-lt"/>
              </a:rPr>
              <a:t>Partner di rete:</a:t>
            </a:r>
          </a:p>
          <a:p>
            <a:pPr algn="l"/>
            <a:endParaRPr lang="it-IT" dirty="0" smtClean="0">
              <a:solidFill>
                <a:srgbClr val="000000"/>
              </a:solidFill>
            </a:endParaRPr>
          </a:p>
          <a:p>
            <a:pPr algn="l"/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                        </a:t>
            </a:r>
          </a:p>
          <a:p>
            <a:pPr algn="l"/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                                  Comune </a:t>
            </a:r>
            <a:r>
              <a:rPr lang="it-IT" dirty="0">
                <a:solidFill>
                  <a:srgbClr val="000000"/>
                </a:solidFill>
              </a:rPr>
              <a:t>di Cremona</a:t>
            </a:r>
            <a:endParaRPr lang="it-IT" b="0" i="0" dirty="0">
              <a:solidFill>
                <a:srgbClr val="000000"/>
              </a:solidFill>
              <a:effectLst/>
            </a:endParaRPr>
          </a:p>
          <a:p>
            <a:endParaRPr lang="it-IT" dirty="0"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12C4075D-30CC-4DF1-B405-B0912FB374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66" y="4370047"/>
            <a:ext cx="1762146" cy="498615"/>
          </a:xfrm>
          <a:prstGeom prst="rect">
            <a:avLst/>
          </a:prstGeom>
        </p:spPr>
      </p:pic>
      <p:pic>
        <p:nvPicPr>
          <p:cNvPr id="1026" name="Picture 2" descr="META">
            <a:extLst>
              <a:ext uri="{FF2B5EF4-FFF2-40B4-BE49-F238E27FC236}">
                <a16:creationId xmlns="" xmlns:a16="http://schemas.microsoft.com/office/drawing/2014/main" id="{B7E44288-6C50-41C2-9A56-2775AEE5F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86" y="3316017"/>
            <a:ext cx="1748326" cy="37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mune di Cremona - Azienda Sociale Cremonese">
            <a:extLst>
              <a:ext uri="{FF2B5EF4-FFF2-40B4-BE49-F238E27FC236}">
                <a16:creationId xmlns="" xmlns:a16="http://schemas.microsoft.com/office/drawing/2014/main" id="{210CCB14-17DD-4CB3-B737-5F42E59B0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690" y="3691907"/>
            <a:ext cx="1590790" cy="159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690" y="2945773"/>
            <a:ext cx="2182218" cy="74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6627AD-AAE4-4343-A29D-83ADEC8D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1150013"/>
            <a:ext cx="3031852" cy="793410"/>
          </a:xfrm>
        </p:spPr>
        <p:txBody>
          <a:bodyPr/>
          <a:lstStyle/>
          <a:p>
            <a:r>
              <a:rPr lang="it-IT" dirty="0"/>
              <a:t>OBIETTIVI e </a:t>
            </a:r>
            <a:r>
              <a:rPr lang="it-IT" dirty="0" err="1"/>
              <a:t>FINALITà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76DB882-8260-4DEC-AC56-78BAA9F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3152" y="893728"/>
            <a:ext cx="6650991" cy="5383655"/>
          </a:xfrm>
        </p:spPr>
        <p:txBody>
          <a:bodyPr>
            <a:norm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Helvetica Light"/>
              </a:rPr>
              <a:t>Promuovere un sistema di azioni coerenti, flessibili ed integrate, in grado di rispondere alle diverse esigenze del target giovanile, attraverso progetti e percorsi personalizzati.</a:t>
            </a:r>
            <a:r>
              <a:rPr lang="it-IT" sz="1600" b="0" i="1" dirty="0">
                <a:solidFill>
                  <a:srgbClr val="000000"/>
                </a:solidFill>
                <a:effectLst/>
                <a:latin typeface="Helvetica Light"/>
              </a:rPr>
              <a:t> </a:t>
            </a:r>
          </a:p>
          <a:p>
            <a:r>
              <a:rPr lang="it-IT" sz="1600" b="0" i="0" dirty="0">
                <a:solidFill>
                  <a:srgbClr val="000000"/>
                </a:solidFill>
                <a:effectLst/>
                <a:latin typeface="Helvetica Light"/>
              </a:rPr>
              <a:t>Allestire un sistema coordinato a livello regionale di servizi per l'orientamento finalizzato alla condivisione di buone pratiche, del patrimonio informativo, di strumenti e modelli operativi, alla formazione e al riallineamento delle competenze degli operatori.</a:t>
            </a:r>
          </a:p>
          <a:p>
            <a:r>
              <a:rPr lang="it-IT" sz="1600" b="0" i="0" dirty="0">
                <a:solidFill>
                  <a:srgbClr val="000000"/>
                </a:solidFill>
                <a:effectLst/>
                <a:latin typeface="Helvetica Light"/>
              </a:rPr>
              <a:t>Costruire una rete di punti di servizio Informagiovani ed eventi sul tema lavoro e formazione diffusa sul territorio dell’ambito.</a:t>
            </a:r>
          </a:p>
          <a:p>
            <a:r>
              <a:rPr lang="it-IT" sz="1600" b="0" i="0" dirty="0">
                <a:solidFill>
                  <a:srgbClr val="000000"/>
                </a:solidFill>
                <a:effectLst/>
                <a:latin typeface="Helvetica Light"/>
              </a:rPr>
              <a:t>Sperimentare metodologie ed azioni di “prossimità” in grado di facilitare l’accesso ai servizi territoriali e di progetto, coinvolgendo i giovani in percorsi personalizzati.</a:t>
            </a:r>
            <a:r>
              <a:rPr lang="it-IT" sz="1600" b="0" i="1" dirty="0">
                <a:solidFill>
                  <a:srgbClr val="000000"/>
                </a:solidFill>
                <a:effectLst/>
                <a:latin typeface="Helvetica Light"/>
              </a:rPr>
              <a:t> </a:t>
            </a:r>
            <a:endParaRPr lang="it-IT" sz="1600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CEB71BC-DA2B-4E29-91E3-9EBA896EF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3"/>
            <a:ext cx="3031852" cy="3001392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+mj-lt"/>
              </a:rPr>
              <a:t>S</a:t>
            </a:r>
            <a:r>
              <a:rPr lang="it-IT" b="1" i="0" dirty="0">
                <a:solidFill>
                  <a:schemeClr val="bg1"/>
                </a:solidFill>
                <a:effectLst/>
                <a:latin typeface="+mj-lt"/>
              </a:rPr>
              <a:t>OSTENERE INIZIATIVE DI CAPACITY BUILDING</a:t>
            </a:r>
          </a:p>
          <a:p>
            <a:endParaRPr lang="it-IT" b="1" dirty="0">
              <a:solidFill>
                <a:schemeClr val="bg1"/>
              </a:solidFill>
              <a:latin typeface="+mj-lt"/>
            </a:endParaRPr>
          </a:p>
          <a:p>
            <a:r>
              <a:rPr lang="it-IT" b="1" dirty="0">
                <a:solidFill>
                  <a:schemeClr val="bg1"/>
                </a:solidFill>
                <a:latin typeface="+mj-lt"/>
              </a:rPr>
              <a:t>S</a:t>
            </a:r>
            <a:r>
              <a:rPr lang="it-IT" b="1" i="0" dirty="0">
                <a:solidFill>
                  <a:schemeClr val="bg1"/>
                </a:solidFill>
                <a:effectLst/>
                <a:latin typeface="+mj-lt"/>
              </a:rPr>
              <a:t>TRUTTURARE INTERVENTI DIRETTI A FAVORE DEI GIOVANI</a:t>
            </a:r>
            <a:endParaRPr lang="it-IT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CF29325-96B8-437E-892C-FBB5C92E1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4D8AF99-1FFE-484F-999D-5C9E0DFBE297}" type="datetime1">
              <a:rPr lang="it-IT" smtClean="0"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4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" dirty="0"/>
              <a:t>2 focus di operAtivita’ di sistema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BCA97B51-91F5-4EB4-9CAA-FDAD575A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55740"/>
            <a:ext cx="11029615" cy="3634486"/>
          </a:xfrm>
        </p:spPr>
        <p:txBody>
          <a:bodyPr>
            <a:normAutofit/>
          </a:bodyPr>
          <a:lstStyle/>
          <a:p>
            <a:r>
              <a:rPr lang="it-IT" sz="1800" b="1" i="0" dirty="0">
                <a:solidFill>
                  <a:srgbClr val="000000"/>
                </a:solidFill>
                <a:effectLst/>
                <a:latin typeface="+mj-lt"/>
              </a:rPr>
              <a:t>GOVERNANCE</a:t>
            </a:r>
            <a:r>
              <a:rPr lang="it-IT" sz="1800" b="0" i="1" dirty="0">
                <a:solidFill>
                  <a:srgbClr val="000000"/>
                </a:solidFill>
                <a:effectLst/>
                <a:latin typeface="+mj-lt"/>
              </a:rPr>
              <a:t> e </a:t>
            </a:r>
            <a:r>
              <a:rPr lang="it-IT" sz="1800" b="0" dirty="0">
                <a:solidFill>
                  <a:srgbClr val="000000"/>
                </a:solidFill>
                <a:effectLst/>
                <a:latin typeface="+mj-lt"/>
              </a:rPr>
              <a:t>COMUNICAZIONE</a:t>
            </a:r>
          </a:p>
          <a:p>
            <a:pPr marL="0" indent="0">
              <a:buNone/>
            </a:pPr>
            <a:r>
              <a:rPr lang="it-IT" sz="1600" dirty="0">
                <a:solidFill>
                  <a:srgbClr val="231F20"/>
                </a:solidFill>
                <a:ea typeface="Yu Gothic" panose="020B0400000000000000" pitchFamily="34" charset="-128"/>
              </a:rPr>
              <a:t>A</a:t>
            </a:r>
            <a:r>
              <a:rPr lang="it-IT" sz="1600" b="0" i="0" dirty="0">
                <a:solidFill>
                  <a:srgbClr val="231F20"/>
                </a:solidFill>
                <a:effectLst/>
                <a:ea typeface="Yu Gothic" panose="020B0400000000000000" pitchFamily="34" charset="-128"/>
              </a:rPr>
              <a:t>ttività trasversali comuni alle azioni sotto descritte e finalizzate ad avviare, monitorare, gestire l’impianto generale del progetto e verificarne l’andamento in termini di tempistiche e di adesione agli obiettivi generali e specifici, nonché di valutazione di impatto e le tutte le azioni di comunicazione. </a:t>
            </a:r>
          </a:p>
          <a:p>
            <a:pPr marL="0" indent="0">
              <a:buNone/>
            </a:pPr>
            <a:endParaRPr lang="it-IT" sz="1800" dirty="0">
              <a:latin typeface="+mj-lt"/>
            </a:endParaRPr>
          </a:p>
          <a:p>
            <a:r>
              <a:rPr lang="it-IT" sz="1800" b="1" i="0" dirty="0">
                <a:solidFill>
                  <a:srgbClr val="000000"/>
                </a:solidFill>
                <a:effectLst/>
                <a:latin typeface="+mj-lt"/>
              </a:rPr>
              <a:t>SISTEMA COORDINATO PER I SERVIZI DI ORIENTAMENTO </a:t>
            </a:r>
          </a:p>
          <a:p>
            <a:pPr marL="0" indent="0">
              <a:buNone/>
            </a:pPr>
            <a:r>
              <a:rPr lang="it-IT" sz="1600" b="0" i="0" dirty="0">
                <a:solidFill>
                  <a:srgbClr val="000000"/>
                </a:solidFill>
                <a:effectLst/>
              </a:rPr>
              <a:t>Allestimento e sperimentazione della gestione di un </a:t>
            </a:r>
            <a:r>
              <a:rPr lang="it-IT" sz="1600" b="0" i="0" dirty="0" err="1">
                <a:solidFill>
                  <a:srgbClr val="000000"/>
                </a:solidFill>
                <a:effectLst/>
              </a:rPr>
              <a:t>metaservizio</a:t>
            </a:r>
            <a:r>
              <a:rPr lang="it-IT" sz="1600" b="0" i="0" dirty="0">
                <a:solidFill>
                  <a:srgbClr val="000000"/>
                </a:solidFill>
                <a:effectLst/>
              </a:rPr>
              <a:t> (sistema coordinato a livello regionale di servizi per l'orientamento) che possa supportare progettualmente e operativamente gli hub di ambito che a livello territoriale fungano da punto di riferimento per i servizi di orientamento.</a:t>
            </a:r>
            <a:endParaRPr lang="it-IT" sz="1600" b="1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BCA97B51-91F5-4EB4-9CAA-FDAD575A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55740"/>
            <a:ext cx="11029615" cy="3634486"/>
          </a:xfrm>
        </p:spPr>
        <p:txBody>
          <a:bodyPr>
            <a:normAutofit lnSpcReduction="10000"/>
          </a:bodyPr>
          <a:lstStyle/>
          <a:p>
            <a:r>
              <a:rPr lang="it-IT" sz="1800" b="1" i="0" dirty="0">
                <a:solidFill>
                  <a:srgbClr val="000000"/>
                </a:solidFill>
                <a:effectLst/>
                <a:latin typeface="+mj-lt"/>
              </a:rPr>
              <a:t>HUB INFORMAGIOVANI</a:t>
            </a:r>
            <a:r>
              <a:rPr lang="it-IT" sz="1800" b="1" dirty="0">
                <a:solidFill>
                  <a:srgbClr val="000000"/>
                </a:solidFill>
                <a:latin typeface="+mj-lt"/>
              </a:rPr>
              <a:t> E </a:t>
            </a:r>
            <a:r>
              <a:rPr lang="it-IT" sz="1800" b="1" i="0" dirty="0">
                <a:solidFill>
                  <a:srgbClr val="000000"/>
                </a:solidFill>
                <a:effectLst/>
                <a:latin typeface="+mj-lt"/>
              </a:rPr>
              <a:t>APERTURE, EVENTI E PUNTI DI CONSULENZA SUL TERRITORIO D’AMBITO</a:t>
            </a:r>
          </a:p>
          <a:p>
            <a:pPr marL="0" indent="0">
              <a:buNone/>
            </a:pPr>
            <a:r>
              <a:rPr lang="it-IT" sz="1600" b="0" i="0" dirty="0">
                <a:solidFill>
                  <a:srgbClr val="000000"/>
                </a:solidFill>
                <a:effectLst/>
              </a:rPr>
              <a:t>L’ Informagiovani di Lissone si trasformerà in HUB territoriale d’ambito e curerà la creazione di una rete di punti/antenne/micro-hub (reali e/o virtuali) in grado di aumentare i punti di contatto del territorio con le attività e i servizi relativi ai temi orientamento al mondo del lavoro e mobilità giovanile con livelli di personalizzazione a livello locale concordati ed allineati con i bisogni espressi dalla partnership. </a:t>
            </a:r>
            <a:r>
              <a:rPr lang="it-IT" sz="1600" b="0" i="1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indent="0">
              <a:buNone/>
            </a:pPr>
            <a:endParaRPr lang="it-IT" sz="1800" b="1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it-IT" sz="1800" b="1" i="0" dirty="0">
                <a:solidFill>
                  <a:srgbClr val="000000"/>
                </a:solidFill>
                <a:effectLst/>
                <a:latin typeface="+mj-lt"/>
              </a:rPr>
              <a:t>EDUCATIVA TERRITORIALE</a:t>
            </a:r>
          </a:p>
          <a:p>
            <a:pPr marL="0" indent="0">
              <a:buNone/>
            </a:pPr>
            <a:r>
              <a:rPr lang="it-IT" sz="1600" dirty="0">
                <a:solidFill>
                  <a:srgbClr val="000000"/>
                </a:solidFill>
              </a:rPr>
              <a:t>Attivazione di un </a:t>
            </a:r>
            <a:r>
              <a:rPr lang="it-IT" sz="1600" b="0" i="0" dirty="0">
                <a:solidFill>
                  <a:srgbClr val="000000"/>
                </a:solidFill>
                <a:effectLst/>
              </a:rPr>
              <a:t>presidio educativo capace di raggiungere quei ragazzi che normalmente faticano ad accedere ai Servizi a loro dedicati, attraverso un aggancio diretto per strada con lo scopo di attivare le risorse latenti insite in adolescenti e giovani frequentanti i gruppi di aggregazione informale del territorio e nel contempo potenziare le reti di connessione e le competenze educative dei soggetti che compongono la Comunità Educante.</a:t>
            </a:r>
            <a:endParaRPr lang="it-IT" sz="1600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F4867CDE-3A99-4BC8-A527-3E275DE1D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it" dirty="0"/>
              <a:t>2 focus di operAtivita’ territoriale</a:t>
            </a:r>
          </a:p>
        </p:txBody>
      </p:sp>
    </p:spTree>
    <p:extLst>
      <p:ext uri="{BB962C8B-B14F-4D97-AF65-F5344CB8AC3E}">
        <p14:creationId xmlns:p14="http://schemas.microsoft.com/office/powerpoint/2010/main" val="5845222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41798863_TF33552983" id="{792024A4-83F0-453F-A4BD-1CB3E5CCBFB1}" vid="{E95525AB-6E82-4195-972A-6448D521CC3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{783FB09E-71AA-4521-B330-AA020768FB5E}tf33552983_win32</Template>
  <TotalTime>157</TotalTime>
  <Words>235</Words>
  <Application>Microsoft Office PowerPoint</Application>
  <PresentationFormat>Personalizzato</PresentationFormat>
  <Paragraphs>76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DividendVTI</vt:lpstr>
      <vt:lpstr>«Rete Brianza Giovani:  azioni e costruzioni d’Ambito»</vt:lpstr>
      <vt:lpstr>UNA PARTNERSHIP COSTRUITA IN UN’OTTICA DI INTEGRAZIONE DI FUNZIONI E di COMPeTENZE</vt:lpstr>
      <vt:lpstr>UNA PARTNERSHIP COSTRUITA IN UN’OTTICA DI INTEGRAZIONE DI FUNZIONI E di COMPeTENZE</vt:lpstr>
      <vt:lpstr>OBIETTIVI e FINALITà</vt:lpstr>
      <vt:lpstr>2 focus di operAtivita’ di sistema</vt:lpstr>
      <vt:lpstr>2 focus di operAtivita’ territoriale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«Rete Brianza Giovani:  azioni e costruzioni d’Ambito»</dc:title>
  <dc:creator>Cristina Franchetti</dc:creator>
  <cp:lastModifiedBy>Mauri, Erika</cp:lastModifiedBy>
  <cp:revision>7</cp:revision>
  <dcterms:created xsi:type="dcterms:W3CDTF">2021-11-07T15:13:24Z</dcterms:created>
  <dcterms:modified xsi:type="dcterms:W3CDTF">2021-11-15T13:44:45Z</dcterms:modified>
</cp:coreProperties>
</file>